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9" r:id="rId2"/>
    <p:sldId id="279" r:id="rId3"/>
    <p:sldId id="300" r:id="rId4"/>
    <p:sldId id="264" r:id="rId5"/>
    <p:sldId id="293" r:id="rId6"/>
    <p:sldId id="265" r:id="rId7"/>
    <p:sldId id="299" r:id="rId8"/>
    <p:sldId id="266" r:id="rId9"/>
    <p:sldId id="294" r:id="rId10"/>
    <p:sldId id="295" r:id="rId11"/>
    <p:sldId id="296" r:id="rId12"/>
    <p:sldId id="272" r:id="rId13"/>
    <p:sldId id="280" r:id="rId14"/>
    <p:sldId id="292" r:id="rId15"/>
    <p:sldId id="270" r:id="rId16"/>
    <p:sldId id="297" r:id="rId17"/>
    <p:sldId id="298" r:id="rId18"/>
    <p:sldId id="288" r:id="rId19"/>
    <p:sldId id="269" r:id="rId20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Отремонтировано МКД на счете регоператора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43536"/>
        <c:axId val="3423480"/>
      </c:barChart>
      <c:catAx>
        <c:axId val="8594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3480"/>
        <c:crosses val="autoZero"/>
        <c:auto val="1"/>
        <c:lblAlgn val="ctr"/>
        <c:lblOffset val="100"/>
        <c:noMultiLvlLbl val="0"/>
      </c:catAx>
      <c:valAx>
        <c:axId val="342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94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в реестре квалифицированных подрядчиков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Компании в реестре квалифицированных подрядчиков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Активно участвуют в аукционах</c:v>
                </c:pt>
                <c:pt idx="1">
                  <c:v>Не участвуют либо подали одну-две заявки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33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МКД по способам формирования фонда капитального ремонта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МКД по способам формирования фонда капитального ремонта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Общий счет регоператора</c:v>
                </c:pt>
                <c:pt idx="1">
                  <c:v>Спецсчет регоператора</c:v>
                </c:pt>
                <c:pt idx="2">
                  <c:v>Спецсчет УК, ТСЖ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 2016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собираемости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 2017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собираемости</c:v>
                </c:pt>
              </c:strCache>
            </c:strRef>
          </c:cat>
          <c:val>
            <c:numRef>
              <c:f>Лист1!$C$2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январь 2018 года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Показатель собираемости</c:v>
                </c:pt>
              </c:strCache>
            </c:strRef>
          </c:cat>
          <c:val>
            <c:numRef>
              <c:f>Лист1!$D$2</c:f>
              <c:numCache>
                <c:formatCode>0%</c:formatCode>
                <c:ptCount val="1"/>
                <c:pt idx="0">
                  <c:v>0.49830000000000002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00608"/>
        <c:axId val="87605088"/>
      </c:barChart>
      <c:catAx>
        <c:axId val="8760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605088"/>
        <c:crosses val="autoZero"/>
        <c:auto val="1"/>
        <c:lblAlgn val="ctr"/>
        <c:lblOffset val="100"/>
        <c:noMultiLvlLbl val="0"/>
      </c:catAx>
      <c:valAx>
        <c:axId val="87605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600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4" cy="341064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4" cy="341064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F58B667B-00EF-483A-B239-D22E0B56955F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4" cy="34106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4" cy="34106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7DFFC271-793B-4D0C-A58F-CA4213E60E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9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39884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4" cy="339884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AE67E0F0-7C9D-4B7D-ADB6-657B2120E2A5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4" cy="33988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4" cy="33988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165B100A-42A9-4E55-966A-C8CD4000A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7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100A-42A9-4E55-966A-C8CD4000AC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9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D479E3-8A4A-444E-ADB1-23EACA3897CD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71C9E4-D9CA-49CF-A4E7-26B609A5DB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jpeg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44" y="0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40960" cy="3528392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итогах </a:t>
            </a:r>
            <a: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b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Забайкальского </a:t>
            </a:r>
            <a:r>
              <a:rPr lang="ru-RU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фонда капитального ремонта многоквартирных </a:t>
            </a:r>
            <a: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домов</a:t>
            </a:r>
            <a:b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3600" i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году и </a:t>
            </a:r>
            <a:r>
              <a:rPr lang="ru-RU" sz="36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задачах на 2018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7704856" cy="2304256"/>
          </a:xfrm>
        </p:spPr>
        <p:txBody>
          <a:bodyPr>
            <a:normAutofit/>
          </a:bodyPr>
          <a:lstStyle/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Никонюк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А.В.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92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32" y="3822591"/>
            <a:ext cx="3474846" cy="26061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07" y="3800689"/>
            <a:ext cx="3478526" cy="2608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Дровяная, 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мкр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1-й, д. 2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07" y="4571645"/>
            <a:ext cx="2326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инженерных систем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520843"/>
            <a:ext cx="766609" cy="605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2335" y="3145906"/>
            <a:ext cx="1700931" cy="74987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0809"/>
            <a:ext cx="3105016" cy="232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782" y="1225734"/>
            <a:ext cx="3180986" cy="2385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67" y="3642085"/>
            <a:ext cx="3657450" cy="2743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80" y="3642085"/>
            <a:ext cx="3875970" cy="2906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г. Нерчинск, ул. Декабристов, д. 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615" y="5597085"/>
            <a:ext cx="26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крыши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466234"/>
            <a:ext cx="766609" cy="605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97401" y="3517914"/>
            <a:ext cx="1700931" cy="74987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481138"/>
            <a:ext cx="3627913" cy="2039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97" y="1481138"/>
            <a:ext cx="3635896" cy="2044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7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Способы накопления взносов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25766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34938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285" y="232570"/>
            <a:ext cx="746539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Собираемость взносов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9152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Собираемость взносов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510173"/>
              </p:ext>
            </p:extLst>
          </p:nvPr>
        </p:nvGraphicFramePr>
        <p:xfrm>
          <a:off x="323528" y="1557094"/>
          <a:ext cx="8541569" cy="4608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378"/>
                <a:gridCol w="933684"/>
                <a:gridCol w="934416"/>
                <a:gridCol w="623190"/>
                <a:gridCol w="934416"/>
                <a:gridCol w="945402"/>
                <a:gridCol w="520666"/>
                <a:gridCol w="945402"/>
                <a:gridCol w="834825"/>
                <a:gridCol w="623190"/>
              </a:tblGrid>
              <a:tr h="34904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собственника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 период с июля 2014 г. по 31 декабря 2017 г.,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января по декабрь 2016 г.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января по декабрь 2017 г.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С,%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С,%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С,%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9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начислено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уплачено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начислено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уплачено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начислено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уплачено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1809,01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923,49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51,05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247,75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39,03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533,91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444,51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9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200,36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89,87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44,85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83,78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58,38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9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147,62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41,66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40,16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65,21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9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2156,99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1074,86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49,83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290,31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632,19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493,69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78,09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5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Собираемость взносов (ОМСУ)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81328"/>
            <a:ext cx="8407896" cy="4525963"/>
          </a:xfrm>
        </p:spPr>
        <p:txBody>
          <a:bodyPr numCol="2">
            <a:no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Кыринский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89,06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Калганский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82,68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Нерчинский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74,01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П.-Забайкальский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69,53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Красночикойский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69,28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Ононский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62,80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Шелопугинский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62,72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Тунгокоченский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60,22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Сретенский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58,52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Хилокский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57,99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Чита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56,96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П.-Забайкальский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52,67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Балейский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52,25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Карымский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51,63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Улетовский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51,09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Читинский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50,01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Приаргунский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47,54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Шилкинский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46,84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Агинский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46,26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Чернышевский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43,90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Оловяннинский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39,66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Борзинский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38,73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Могочинский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37,85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Могойтуйский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33,79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Забайкальский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32,50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Каларский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32,27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Краснокаменский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25,25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Дульдургинский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24,75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р-н.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-Заводский    12,79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Информационная открытость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49919" y="1637020"/>
            <a:ext cx="60637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Рейтинг информационной открытости региональных операторов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капитального ремонта многоквартирных домов за 2017 год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09015"/>
              </p:ext>
            </p:extLst>
          </p:nvPr>
        </p:nvGraphicFramePr>
        <p:xfrm>
          <a:off x="457200" y="2240436"/>
          <a:ext cx="8229600" cy="3766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4560"/>
                <a:gridCol w="3327197"/>
                <a:gridCol w="1296985"/>
                <a:gridCol w="1650858"/>
              </a:tblGrid>
              <a:tr h="330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субъекта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Баллы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в рейтинге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ЦФО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Калужская область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Новосибирская область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 область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Еврейская автономная область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Забайкальский край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Тыва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Хакасия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ЦФО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Тульская область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6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Задачи на 2018 год: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599323"/>
            <a:ext cx="8229600" cy="4589653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Ремонтная кампания – 2018 г.</a:t>
            </a: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 текущем году в Забайкальском крае запланирован капитальный ремонт 132 многоквартирных домов, накапливающих средства на общем счете регионального оператора, в которых предусмотрено выполнение 198 видов работ на сумму 256,2 млн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Приоритетное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ремонтной кампании 2018 года – замена лифтового оборудования в многоквартирных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домах; досрочный капремонт МКД со сборами свыше 90%.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Собираемость</a:t>
            </a: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Плановый показатель – 70%</a:t>
            </a: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намерен продолжать ежемесячную доставку платежных документов собственникам помещений в многоквартирных домах, формирующих фонд капитального ремонта на общем счете регионального 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оператора, а также вести </a:t>
            </a:r>
            <a:r>
              <a:rPr lang="ru-RU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претензионно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-исковую, информационно-разъяснительную работу с собственниками.</a:t>
            </a: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 2018 года – старт акции по списанию пени.</a:t>
            </a:r>
          </a:p>
          <a:p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Модернизация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программного 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обеспечения</a:t>
            </a: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Позволит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не только усовершенствовать официальный портал фонда, но и максимально оптимизировать работу регоператора по выставлению платежных документов, ведению учета фондов капремонта, подготовке отчетности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8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7463"/>
            <a:ext cx="19891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" y="0"/>
            <a:ext cx="4919913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252716" y="2006600"/>
            <a:ext cx="38388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принимаются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 марта по 20 мая включительно по адресу: 672010, г. Чита, ул. Забайкальского рабочего, д. 94,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418.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конкурса будут подведены в День защиты детей - 1 июня 2018 года. Победители, занявшие первое, второе и третье места, получат дипломы и ценные призы.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/>
          </a:p>
          <a:p>
            <a:pPr marL="109728" indent="0" algn="ctr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9093696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0" i="1" dirty="0" smtClean="0">
                <a:latin typeface="Arial" pitchFamily="34" charset="0"/>
                <a:cs typeface="Arial" pitchFamily="34" charset="0"/>
              </a:rPr>
              <a:t>Спасибо </a:t>
            </a:r>
            <a:r>
              <a:rPr lang="ru-RU" sz="5400" b="0" i="1" dirty="0">
                <a:latin typeface="Arial" pitchFamily="34" charset="0"/>
                <a:cs typeface="Arial" pitchFamily="34" charset="0"/>
              </a:rPr>
              <a:t>за внимание!</a:t>
            </a:r>
            <a:r>
              <a:rPr lang="ru-RU" sz="6000" dirty="0"/>
              <a:t/>
            </a:r>
            <a:br>
              <a:rPr lang="ru-RU" sz="6000" dirty="0"/>
            </a:b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20608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36296" y="206084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fondkr75.ru</a:t>
            </a:r>
          </a:p>
        </p:txBody>
      </p:sp>
    </p:spTree>
    <p:extLst>
      <p:ext uri="{BB962C8B-B14F-4D97-AF65-F5344CB8AC3E}">
        <p14:creationId xmlns:p14="http://schemas.microsoft.com/office/powerpoint/2010/main" val="38008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34938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597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Ход реализации региональной программы капремонта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23152"/>
              </p:ext>
            </p:extLst>
          </p:nvPr>
        </p:nvGraphicFramePr>
        <p:xfrm>
          <a:off x="457200" y="1959822"/>
          <a:ext cx="8229600" cy="404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6446867" cy="91273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География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капремонта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786" y="0"/>
            <a:ext cx="548521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76581"/>
            <a:ext cx="1987468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32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Чита, ул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Богомягкова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д. 49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0744" y="1231505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679930"/>
            <a:ext cx="146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941168"/>
            <a:ext cx="318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электрики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9" y="1266147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03" y="3157262"/>
            <a:ext cx="4270867" cy="320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г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Чита, ул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Богомягкова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д. 49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510" y="123135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941168"/>
            <a:ext cx="318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электрики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" y="1231505"/>
            <a:ext cx="4745359" cy="3559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72" y="1803897"/>
            <a:ext cx="3799664" cy="5066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56605" y="2280651"/>
            <a:ext cx="146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56" y="-27384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год - </a:t>
            </a:r>
            <a:b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Чита,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28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Подгорбунского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41б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6605" y="5539873"/>
            <a:ext cx="1462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441" y="5076248"/>
            <a:ext cx="2623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 крыши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6" y="1417638"/>
            <a:ext cx="4157392" cy="3118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96466" y="1522457"/>
            <a:ext cx="720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61" y="1427928"/>
            <a:ext cx="4091947" cy="306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141637" y="1522457"/>
            <a:ext cx="1988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Ход работ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101" y="3676265"/>
            <a:ext cx="4418504" cy="2692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56" y="-27384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Сведения об участниках аукционов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24598"/>
              </p:ext>
            </p:extLst>
          </p:nvPr>
        </p:nvGraphicFramePr>
        <p:xfrm>
          <a:off x="457200" y="1719263"/>
          <a:ext cx="8229600" cy="42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968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478"/>
            <a:ext cx="3970784" cy="2701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Чита,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ул.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Чкалова, д. 143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07" y="4571645"/>
            <a:ext cx="5065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инженерных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2445" y="3406316"/>
            <a:ext cx="766609" cy="605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89292" y="4132707"/>
            <a:ext cx="1700931" cy="74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02847"/>
            <a:ext cx="3672408" cy="277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79" y="3475923"/>
            <a:ext cx="3995936" cy="2996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3" y="1247232"/>
            <a:ext cx="3668327" cy="2751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sterlikovdi\Desktop\презентация\medium_53d8184bd89a530c10d91af1e62ccd2c75c46e88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5181"/>
            <a:ext cx="198884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с. Верх-Чита, ул. Школьная, д. 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0" name="Picture 10" descr="C:\Users\sterlikovdi\Desktop\презентация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52" y="5268540"/>
            <a:ext cx="4545012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407" y="4571645"/>
            <a:ext cx="5065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Ремонт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крыши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1133" y="4017745"/>
            <a:ext cx="766609" cy="6054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6304" y="4054543"/>
            <a:ext cx="1700931" cy="7498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57" y="1247232"/>
            <a:ext cx="3721313" cy="2790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64" y="3718550"/>
            <a:ext cx="4555914" cy="3099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16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566</Words>
  <Application>Microsoft Office PowerPoint</Application>
  <PresentationFormat>Экран (4:3)</PresentationFormat>
  <Paragraphs>199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Об итогах работы Забайкальского фонда капитального ремонта многоквартирных домов в 2017 году и задачах на 2018 год</vt:lpstr>
      <vt:lpstr>Ход реализации региональной программы капремонта</vt:lpstr>
      <vt:lpstr>География капремонта</vt:lpstr>
      <vt:lpstr>2017 год - г. Чита, ул. Богомягкова, д. 49</vt:lpstr>
      <vt:lpstr>2017 год - г. Чита, ул. Богомягкова, д. 49</vt:lpstr>
      <vt:lpstr>2017 год -  г. Чита, ул. Подгорбунского, д. 41б </vt:lpstr>
      <vt:lpstr>Сведения об участниках аукционов </vt:lpstr>
      <vt:lpstr>2017 год - г. Чита, ул. Чкалова, д. 143</vt:lpstr>
      <vt:lpstr>2017 год – с. Верх-Чита, ул. Школьная, д. 6</vt:lpstr>
      <vt:lpstr>2017 год – пгт. Дровяная, мкр. 1-й, д. 2</vt:lpstr>
      <vt:lpstr>2017 год – г. Нерчинск, ул. Декабристов, д. 3</vt:lpstr>
      <vt:lpstr>Способы накопления взносов</vt:lpstr>
      <vt:lpstr>Собираемость взносов</vt:lpstr>
      <vt:lpstr>Собираемость взносов</vt:lpstr>
      <vt:lpstr>Собираемость взносов (ОМСУ)</vt:lpstr>
      <vt:lpstr>Информационная открытость</vt:lpstr>
      <vt:lpstr>Задачи на 2018 год: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</dc:title>
  <dc:creator>Даниил И.. Стерликов</dc:creator>
  <cp:lastModifiedBy>Пользователь</cp:lastModifiedBy>
  <cp:revision>148</cp:revision>
  <cp:lastPrinted>2018-03-22T06:35:59Z</cp:lastPrinted>
  <dcterms:created xsi:type="dcterms:W3CDTF">2015-05-06T05:03:09Z</dcterms:created>
  <dcterms:modified xsi:type="dcterms:W3CDTF">2018-03-22T06:36:52Z</dcterms:modified>
</cp:coreProperties>
</file>