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259" r:id="rId2"/>
    <p:sldId id="279" r:id="rId3"/>
    <p:sldId id="272" r:id="rId4"/>
    <p:sldId id="280" r:id="rId5"/>
    <p:sldId id="270" r:id="rId6"/>
    <p:sldId id="287" r:id="rId7"/>
    <p:sldId id="288" r:id="rId8"/>
    <p:sldId id="282" r:id="rId9"/>
    <p:sldId id="281" r:id="rId10"/>
    <p:sldId id="263" r:id="rId11"/>
    <p:sldId id="285" r:id="rId12"/>
    <p:sldId id="264" r:id="rId13"/>
    <p:sldId id="265" r:id="rId14"/>
    <p:sldId id="266" r:id="rId15"/>
    <p:sldId id="286" r:id="rId16"/>
    <p:sldId id="276" r:id="rId17"/>
    <p:sldId id="289" r:id="rId18"/>
    <p:sldId id="290" r:id="rId19"/>
    <p:sldId id="291" r:id="rId20"/>
    <p:sldId id="269" r:id="rId21"/>
  </p:sldIdLst>
  <p:sldSz cx="9144000" cy="6858000" type="screen4x3"/>
  <p:notesSz cx="9945688" cy="68119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1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МКД по способам формирования фонда капитального ремонта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МКД по способам формирования фонда капитального ремонта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Общий счет регоператора</c:v>
                </c:pt>
                <c:pt idx="1">
                  <c:v>Спецсчет регоператора</c:v>
                </c:pt>
                <c:pt idx="2">
                  <c:v>Спецсчет УК, ТСЖ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79.3</c:v>
                </c:pt>
                <c:pt idx="1">
                  <c:v>9.3000000000000007</c:v>
                </c:pt>
                <c:pt idx="2">
                  <c:v>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 2016 года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Показатель собираемости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 2017 года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Показатель собираемости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апрель 2017 года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Показатель собираемости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1840"/>
        <c:axId val="203411384"/>
      </c:barChart>
      <c:catAx>
        <c:axId val="61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3411384"/>
        <c:crosses val="autoZero"/>
        <c:auto val="1"/>
        <c:lblAlgn val="ctr"/>
        <c:lblOffset val="100"/>
        <c:noMultiLvlLbl val="0"/>
      </c:catAx>
      <c:valAx>
        <c:axId val="203411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1118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377D2-FBAA-4043-999A-054D6EE69D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9E27E4-9BBB-4656-BB43-13B7BB03A4B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мировые судебные участки направлено более 9 тыс. исков на сумму 78 млн руб.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BAD2E-E821-4AFF-8B42-D1B73CF144C8}" type="parTrans" cxnId="{7A8618DD-76A1-4225-A420-AA9E03FF5A71}">
      <dgm:prSet/>
      <dgm:spPr/>
      <dgm:t>
        <a:bodyPr/>
        <a:lstStyle/>
        <a:p>
          <a:endParaRPr lang="ru-RU"/>
        </a:p>
      </dgm:t>
    </dgm:pt>
    <dgm:pt modelId="{48890041-E2AB-4861-8368-E5B6DB617D2E}" type="sibTrans" cxnId="{7A8618DD-76A1-4225-A420-AA9E03FF5A71}">
      <dgm:prSet/>
      <dgm:spPr/>
      <dgm:t>
        <a:bodyPr/>
        <a:lstStyle/>
        <a:p>
          <a:endParaRPr lang="ru-RU"/>
        </a:p>
      </dgm:t>
    </dgm:pt>
    <dgm:pt modelId="{DB82E033-CDDF-41BF-911A-B66865EE09F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арбитражный суд по юридическим лицам направлено 35 исков на сумму 6,4 млн руб.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E596A-790E-4893-B901-058C7FD53E0D}" type="parTrans" cxnId="{3626D8A2-7ADE-4877-A12F-A4E008C60AF6}">
      <dgm:prSet/>
      <dgm:spPr/>
      <dgm:t>
        <a:bodyPr/>
        <a:lstStyle/>
        <a:p>
          <a:endParaRPr lang="ru-RU"/>
        </a:p>
      </dgm:t>
    </dgm:pt>
    <dgm:pt modelId="{25197B9A-4075-41C9-B60C-2CCCBE127EF1}" type="sibTrans" cxnId="{3626D8A2-7ADE-4877-A12F-A4E008C60AF6}">
      <dgm:prSet/>
      <dgm:spPr/>
      <dgm:t>
        <a:bodyPr/>
        <a:lstStyle/>
        <a:p>
          <a:endParaRPr lang="ru-RU"/>
        </a:p>
      </dgm:t>
    </dgm:pt>
    <dgm:pt modelId="{483A7683-874A-4A8A-8524-2B133F9815F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органам местного самоуправления подано 72 иска на сумму 35 млн руб.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C57CCE-9F3D-41A3-A1A1-E9E1F43B5BEB}" type="parTrans" cxnId="{F771D7A4-EDA5-4958-83C2-972F8C4A82B8}">
      <dgm:prSet/>
      <dgm:spPr/>
      <dgm:t>
        <a:bodyPr/>
        <a:lstStyle/>
        <a:p>
          <a:endParaRPr lang="ru-RU"/>
        </a:p>
      </dgm:t>
    </dgm:pt>
    <dgm:pt modelId="{83A689CA-F101-45F5-B6E6-A6A7EABA16A6}" type="sibTrans" cxnId="{F771D7A4-EDA5-4958-83C2-972F8C4A82B8}">
      <dgm:prSet/>
      <dgm:spPr/>
      <dgm:t>
        <a:bodyPr/>
        <a:lstStyle/>
        <a:p>
          <a:endParaRPr lang="ru-RU"/>
        </a:p>
      </dgm:t>
    </dgm:pt>
    <dgm:pt modelId="{43094ECF-A8C3-4B25-A0EE-0F8D9A3E67E3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исполнении в УФССП находятся для взыскания 4964 исполнительных документов на сумму 42,3 млн руб.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FA833-AC2F-4B45-8A82-A7C797CF2FE4}" type="parTrans" cxnId="{B016B1CC-07CD-46DF-8B12-38088E681EBD}">
      <dgm:prSet/>
      <dgm:spPr/>
      <dgm:t>
        <a:bodyPr/>
        <a:lstStyle/>
        <a:p>
          <a:endParaRPr lang="ru-RU"/>
        </a:p>
      </dgm:t>
    </dgm:pt>
    <dgm:pt modelId="{927DC74E-744A-4B99-8FAF-B465017DEF04}" type="sibTrans" cxnId="{B016B1CC-07CD-46DF-8B12-38088E681EBD}">
      <dgm:prSet/>
      <dgm:spPr/>
      <dgm:t>
        <a:bodyPr/>
        <a:lstStyle/>
        <a:p>
          <a:endParaRPr lang="ru-RU"/>
        </a:p>
      </dgm:t>
    </dgm:pt>
    <dgm:pt modelId="{1383D926-A492-4527-BB27-0C495C23E7DA}" type="pres">
      <dgm:prSet presAssocID="{499377D2-FBAA-4043-999A-054D6EE69D49}" presName="diagram" presStyleCnt="0">
        <dgm:presLayoutVars>
          <dgm:dir/>
          <dgm:resizeHandles val="exact"/>
        </dgm:presLayoutVars>
      </dgm:prSet>
      <dgm:spPr/>
    </dgm:pt>
    <dgm:pt modelId="{C3054313-E328-4A4B-940D-EFB61AAA9157}" type="pres">
      <dgm:prSet presAssocID="{BF9E27E4-9BBB-4656-BB43-13B7BB03A4BD}" presName="node" presStyleLbl="node1" presStyleIdx="0" presStyleCnt="4" custLinFactNeighborX="-532" custLinFactNeighborY="2603">
        <dgm:presLayoutVars>
          <dgm:bulletEnabled val="1"/>
        </dgm:presLayoutVars>
      </dgm:prSet>
      <dgm:spPr/>
    </dgm:pt>
    <dgm:pt modelId="{ED36C4F2-1EAB-4671-A148-E8D796138B22}" type="pres">
      <dgm:prSet presAssocID="{48890041-E2AB-4861-8368-E5B6DB617D2E}" presName="sibTrans" presStyleCnt="0"/>
      <dgm:spPr/>
    </dgm:pt>
    <dgm:pt modelId="{59A03365-2457-49F0-8EF3-250CFDA43F14}" type="pres">
      <dgm:prSet presAssocID="{DB82E033-CDDF-41BF-911A-B66865EE09FC}" presName="node" presStyleLbl="node1" presStyleIdx="1" presStyleCnt="4">
        <dgm:presLayoutVars>
          <dgm:bulletEnabled val="1"/>
        </dgm:presLayoutVars>
      </dgm:prSet>
      <dgm:spPr/>
    </dgm:pt>
    <dgm:pt modelId="{14BF0A1D-623A-4038-AA94-BB0C35090C92}" type="pres">
      <dgm:prSet presAssocID="{25197B9A-4075-41C9-B60C-2CCCBE127EF1}" presName="sibTrans" presStyleCnt="0"/>
      <dgm:spPr/>
    </dgm:pt>
    <dgm:pt modelId="{17448DB4-9B51-4152-BF64-1117094C1A24}" type="pres">
      <dgm:prSet presAssocID="{483A7683-874A-4A8A-8524-2B133F9815F2}" presName="node" presStyleLbl="node1" presStyleIdx="2" presStyleCnt="4">
        <dgm:presLayoutVars>
          <dgm:bulletEnabled val="1"/>
        </dgm:presLayoutVars>
      </dgm:prSet>
      <dgm:spPr/>
    </dgm:pt>
    <dgm:pt modelId="{69EAC2AE-5042-45E4-AF9F-6C64B734E3D7}" type="pres">
      <dgm:prSet presAssocID="{83A689CA-F101-45F5-B6E6-A6A7EABA16A6}" presName="sibTrans" presStyleCnt="0"/>
      <dgm:spPr/>
    </dgm:pt>
    <dgm:pt modelId="{75004085-0F07-474D-9789-185361BC4EED}" type="pres">
      <dgm:prSet presAssocID="{43094ECF-A8C3-4B25-A0EE-0F8D9A3E67E3}" presName="node" presStyleLbl="node1" presStyleIdx="3" presStyleCnt="4">
        <dgm:presLayoutVars>
          <dgm:bulletEnabled val="1"/>
        </dgm:presLayoutVars>
      </dgm:prSet>
      <dgm:spPr/>
    </dgm:pt>
  </dgm:ptLst>
  <dgm:cxnLst>
    <dgm:cxn modelId="{FA64EE08-EF2B-465A-9596-CADB68F2AA51}" type="presOf" srcId="{BF9E27E4-9BBB-4656-BB43-13B7BB03A4BD}" destId="{C3054313-E328-4A4B-940D-EFB61AAA9157}" srcOrd="0" destOrd="0" presId="urn:microsoft.com/office/officeart/2005/8/layout/default"/>
    <dgm:cxn modelId="{80801E85-D7CA-481B-8543-FADD43B5F982}" type="presOf" srcId="{43094ECF-A8C3-4B25-A0EE-0F8D9A3E67E3}" destId="{75004085-0F07-474D-9789-185361BC4EED}" srcOrd="0" destOrd="0" presId="urn:microsoft.com/office/officeart/2005/8/layout/default"/>
    <dgm:cxn modelId="{F37B8662-12B4-409A-9FDA-4CE0535040CD}" type="presOf" srcId="{DB82E033-CDDF-41BF-911A-B66865EE09FC}" destId="{59A03365-2457-49F0-8EF3-250CFDA43F14}" srcOrd="0" destOrd="0" presId="urn:microsoft.com/office/officeart/2005/8/layout/default"/>
    <dgm:cxn modelId="{B016B1CC-07CD-46DF-8B12-38088E681EBD}" srcId="{499377D2-FBAA-4043-999A-054D6EE69D49}" destId="{43094ECF-A8C3-4B25-A0EE-0F8D9A3E67E3}" srcOrd="3" destOrd="0" parTransId="{9F8FA833-AC2F-4B45-8A82-A7C797CF2FE4}" sibTransId="{927DC74E-744A-4B99-8FAF-B465017DEF04}"/>
    <dgm:cxn modelId="{F771D7A4-EDA5-4958-83C2-972F8C4A82B8}" srcId="{499377D2-FBAA-4043-999A-054D6EE69D49}" destId="{483A7683-874A-4A8A-8524-2B133F9815F2}" srcOrd="2" destOrd="0" parTransId="{EBC57CCE-9F3D-41A3-A1A1-E9E1F43B5BEB}" sibTransId="{83A689CA-F101-45F5-B6E6-A6A7EABA16A6}"/>
    <dgm:cxn modelId="{7A8618DD-76A1-4225-A420-AA9E03FF5A71}" srcId="{499377D2-FBAA-4043-999A-054D6EE69D49}" destId="{BF9E27E4-9BBB-4656-BB43-13B7BB03A4BD}" srcOrd="0" destOrd="0" parTransId="{C36BAD2E-E821-4AFF-8B42-D1B73CF144C8}" sibTransId="{48890041-E2AB-4861-8368-E5B6DB617D2E}"/>
    <dgm:cxn modelId="{14BC51F9-2279-4B46-B64A-418E2E72E5D3}" type="presOf" srcId="{483A7683-874A-4A8A-8524-2B133F9815F2}" destId="{17448DB4-9B51-4152-BF64-1117094C1A24}" srcOrd="0" destOrd="0" presId="urn:microsoft.com/office/officeart/2005/8/layout/default"/>
    <dgm:cxn modelId="{3626D8A2-7ADE-4877-A12F-A4E008C60AF6}" srcId="{499377D2-FBAA-4043-999A-054D6EE69D49}" destId="{DB82E033-CDDF-41BF-911A-B66865EE09FC}" srcOrd="1" destOrd="0" parTransId="{37BE596A-790E-4893-B901-058C7FD53E0D}" sibTransId="{25197B9A-4075-41C9-B60C-2CCCBE127EF1}"/>
    <dgm:cxn modelId="{F5150014-8B6E-4E1D-A4E9-2EB24DC3C33A}" type="presOf" srcId="{499377D2-FBAA-4043-999A-054D6EE69D49}" destId="{1383D926-A492-4527-BB27-0C495C23E7DA}" srcOrd="0" destOrd="0" presId="urn:microsoft.com/office/officeart/2005/8/layout/default"/>
    <dgm:cxn modelId="{03595994-83A1-43CE-8992-959CAF4D81AB}" type="presParOf" srcId="{1383D926-A492-4527-BB27-0C495C23E7DA}" destId="{C3054313-E328-4A4B-940D-EFB61AAA9157}" srcOrd="0" destOrd="0" presId="urn:microsoft.com/office/officeart/2005/8/layout/default"/>
    <dgm:cxn modelId="{DB154A77-1DA8-4B7A-AF86-908B1DAD1E64}" type="presParOf" srcId="{1383D926-A492-4527-BB27-0C495C23E7DA}" destId="{ED36C4F2-1EAB-4671-A148-E8D796138B22}" srcOrd="1" destOrd="0" presId="urn:microsoft.com/office/officeart/2005/8/layout/default"/>
    <dgm:cxn modelId="{69FDC8CC-C1B1-4944-ADDD-899912D89093}" type="presParOf" srcId="{1383D926-A492-4527-BB27-0C495C23E7DA}" destId="{59A03365-2457-49F0-8EF3-250CFDA43F14}" srcOrd="2" destOrd="0" presId="urn:microsoft.com/office/officeart/2005/8/layout/default"/>
    <dgm:cxn modelId="{9DA58ADE-33F6-4B07-99B1-8D95EC28E6C5}" type="presParOf" srcId="{1383D926-A492-4527-BB27-0C495C23E7DA}" destId="{14BF0A1D-623A-4038-AA94-BB0C35090C92}" srcOrd="3" destOrd="0" presId="urn:microsoft.com/office/officeart/2005/8/layout/default"/>
    <dgm:cxn modelId="{59B0495E-D68A-4A27-A857-C672BADE0103}" type="presParOf" srcId="{1383D926-A492-4527-BB27-0C495C23E7DA}" destId="{17448DB4-9B51-4152-BF64-1117094C1A24}" srcOrd="4" destOrd="0" presId="urn:microsoft.com/office/officeart/2005/8/layout/default"/>
    <dgm:cxn modelId="{D1FC8DAC-D41C-4C92-A11F-3F910026A691}" type="presParOf" srcId="{1383D926-A492-4527-BB27-0C495C23E7DA}" destId="{69EAC2AE-5042-45E4-AF9F-6C64B734E3D7}" srcOrd="5" destOrd="0" presId="urn:microsoft.com/office/officeart/2005/8/layout/default"/>
    <dgm:cxn modelId="{E411A58B-6ED7-457C-8167-2B6441021831}" type="presParOf" srcId="{1383D926-A492-4527-BB27-0C495C23E7DA}" destId="{75004085-0F07-474D-9789-185361BC4EE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1AE8F3-1A86-4C2A-BF5E-CE77861018B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5136C9-46D3-48E2-AA6F-CA4699B7859A}">
      <dgm:prSet/>
      <dgm:spPr/>
      <dgm:t>
        <a:bodyPr/>
        <a:lstStyle/>
        <a:p>
          <a:r>
            <a:rPr lang="ru-RU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текущем году в Забайкальском крае запланирован капитальный ремонт 280 многоквартирных домов, накапливающих средства на общем счете регионального оператора, - 122 МКД в Чите и 158 в районах </a:t>
          </a:r>
          <a:r>
            <a:rPr lang="ru-RU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края общей площадью 402,6 тыс. кв. м, в которых предусмотрено выполнение 644 видов работ стоимостью 419,6 млн руб.</a:t>
          </a:r>
          <a:endParaRPr lang="ru-RU" b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9F29D31-86F3-4F5A-800F-18403D13F23E}" type="parTrans" cxnId="{64CBC5F1-8D2A-4DC3-8923-046DC8CD330F}">
      <dgm:prSet/>
      <dgm:spPr/>
      <dgm:t>
        <a:bodyPr/>
        <a:lstStyle/>
        <a:p>
          <a:endParaRPr lang="ru-RU"/>
        </a:p>
      </dgm:t>
    </dgm:pt>
    <dgm:pt modelId="{058F4CE4-691B-4220-AE58-5F9232C98AEA}" type="sibTrans" cxnId="{64CBC5F1-8D2A-4DC3-8923-046DC8CD330F}">
      <dgm:prSet/>
      <dgm:spPr/>
      <dgm:t>
        <a:bodyPr/>
        <a:lstStyle/>
        <a:p>
          <a:endParaRPr lang="ru-RU"/>
        </a:p>
      </dgm:t>
    </dgm:pt>
    <dgm:pt modelId="{CB2806B0-DF1D-44BC-A68A-7206366A12D5}" type="pres">
      <dgm:prSet presAssocID="{411AE8F3-1A86-4C2A-BF5E-CE77861018B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CFA23C-85BD-4716-A248-83BD4193F7CC}" type="pres">
      <dgm:prSet presAssocID="{845136C9-46D3-48E2-AA6F-CA4699B7859A}" presName="composite" presStyleCnt="0"/>
      <dgm:spPr/>
    </dgm:pt>
    <dgm:pt modelId="{14A29464-1C69-4713-9AFC-BFE841DF801A}" type="pres">
      <dgm:prSet presAssocID="{845136C9-46D3-48E2-AA6F-CA4699B7859A}" presName="ParentText" presStyleLbl="node1" presStyleIdx="0" presStyleCnt="1" custScaleX="257175" custScaleY="1711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CBC5F1-8D2A-4DC3-8923-046DC8CD330F}" srcId="{411AE8F3-1A86-4C2A-BF5E-CE77861018BF}" destId="{845136C9-46D3-48E2-AA6F-CA4699B7859A}" srcOrd="0" destOrd="0" parTransId="{39F29D31-86F3-4F5A-800F-18403D13F23E}" sibTransId="{058F4CE4-691B-4220-AE58-5F9232C98AEA}"/>
    <dgm:cxn modelId="{3B229356-82EB-4BD6-BC59-6A6BDAEF031D}" type="presOf" srcId="{411AE8F3-1A86-4C2A-BF5E-CE77861018BF}" destId="{CB2806B0-DF1D-44BC-A68A-7206366A12D5}" srcOrd="0" destOrd="0" presId="urn:microsoft.com/office/officeart/2005/8/layout/StepDownProcess"/>
    <dgm:cxn modelId="{6C97D437-93D6-416C-AE87-2A9F304AEFC3}" type="presOf" srcId="{845136C9-46D3-48E2-AA6F-CA4699B7859A}" destId="{14A29464-1C69-4713-9AFC-BFE841DF801A}" srcOrd="0" destOrd="0" presId="urn:microsoft.com/office/officeart/2005/8/layout/StepDownProcess"/>
    <dgm:cxn modelId="{43264320-2F3C-4829-B6F2-F750C3B8939E}" type="presParOf" srcId="{CB2806B0-DF1D-44BC-A68A-7206366A12D5}" destId="{E8CFA23C-85BD-4716-A248-83BD4193F7CC}" srcOrd="0" destOrd="0" presId="urn:microsoft.com/office/officeart/2005/8/layout/StepDownProcess"/>
    <dgm:cxn modelId="{5691776E-2A45-4B55-B584-F4AB381DEA01}" type="presParOf" srcId="{E8CFA23C-85BD-4716-A248-83BD4193F7CC}" destId="{14A29464-1C69-4713-9AFC-BFE841DF801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54313-E328-4A4B-940D-EFB61AAA9157}">
      <dsp:nvSpPr>
        <dsp:cNvPr id="0" name=""/>
        <dsp:cNvSpPr/>
      </dsp:nvSpPr>
      <dsp:spPr>
        <a:xfrm>
          <a:off x="442392" y="55395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мировые судебные участки направлено более 9 тыс. исков на сумму 78 млн руб.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392" y="55395"/>
        <a:ext cx="3479899" cy="2087939"/>
      </dsp:txXfrm>
    </dsp:sp>
    <dsp:sp modelId="{59A03365-2457-49F0-8EF3-250CFDA43F14}">
      <dsp:nvSpPr>
        <dsp:cNvPr id="0" name=""/>
        <dsp:cNvSpPr/>
      </dsp:nvSpPr>
      <dsp:spPr>
        <a:xfrm>
          <a:off x="4288794" y="104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арбитражный суд по юридическим лицам направлено 35 исков на сумму 6,4 млн руб.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8794" y="1046"/>
        <a:ext cx="3479899" cy="2087939"/>
      </dsp:txXfrm>
    </dsp:sp>
    <dsp:sp modelId="{17448DB4-9B51-4152-BF64-1117094C1A24}">
      <dsp:nvSpPr>
        <dsp:cNvPr id="0" name=""/>
        <dsp:cNvSpPr/>
      </dsp:nvSpPr>
      <dsp:spPr>
        <a:xfrm>
          <a:off x="460905" y="2436975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органам местного самоуправления подано 72 иска на сумму 35 млн руб.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905" y="2436975"/>
        <a:ext cx="3479899" cy="2087939"/>
      </dsp:txXfrm>
    </dsp:sp>
    <dsp:sp modelId="{75004085-0F07-474D-9789-185361BC4EED}">
      <dsp:nvSpPr>
        <dsp:cNvPr id="0" name=""/>
        <dsp:cNvSpPr/>
      </dsp:nvSpPr>
      <dsp:spPr>
        <a:xfrm>
          <a:off x="4288794" y="2436975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исполнении в УФССП находятся для взыскания 4964 исполнительных документов на сумму 42,3 млн руб.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8794" y="2436975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29464-1C69-4713-9AFC-BFE841DF801A}">
      <dsp:nvSpPr>
        <dsp:cNvPr id="0" name=""/>
        <dsp:cNvSpPr/>
      </dsp:nvSpPr>
      <dsp:spPr>
        <a:xfrm>
          <a:off x="1997" y="560985"/>
          <a:ext cx="8225605" cy="38323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текущем году в Забайкальском крае запланирован капитальный ремонт 280 многоквартирных домов, накапливающих средства на общем счете регионального оператора, - 122 МКД в Чите и 158 в районах </a:t>
          </a:r>
          <a:r>
            <a:rPr lang="ru-RU" sz="27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края общей площадью 402,6 тыс. кв. м, в которых предусмотрено выполнение 644 видов работ стоимостью 419,6 млн руб.</a:t>
          </a:r>
          <a:endParaRPr lang="ru-RU" sz="2700" b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9113" y="748101"/>
        <a:ext cx="7851373" cy="3458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799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9" y="0"/>
            <a:ext cx="4309799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B667B-00EF-483A-B239-D22E0B56955F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70183"/>
            <a:ext cx="4309799" cy="3417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9" y="6470183"/>
            <a:ext cx="4309799" cy="3417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FC271-793B-4D0C-A58F-CA4213E60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9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799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9" y="0"/>
            <a:ext cx="4309799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7E0F0-7C9D-4B7D-ADB6-657B2120E2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405188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70" y="3235682"/>
            <a:ext cx="7956550" cy="3065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70183"/>
            <a:ext cx="4309799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9" y="6470183"/>
            <a:ext cx="4309799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B100A-42A9-4E55-966A-C8CD4000A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7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100A-42A9-4E55-966A-C8CD4000AC4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9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D479E3-8A4A-444E-ADB1-23EACA3897C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D479E3-8A4A-444E-ADB1-23EACA3897C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D479E3-8A4A-444E-ADB1-23EACA3897C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jpe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44" y="0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80728"/>
            <a:ext cx="8276456" cy="208823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Итоги ремонтной кампании 2016 года.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показатели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работы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регоператора</a:t>
            </a:r>
            <a:endParaRPr lang="ru-RU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8920"/>
            <a:ext cx="7920880" cy="2304256"/>
          </a:xfrm>
        </p:spPr>
        <p:txBody>
          <a:bodyPr>
            <a:normAutofit fontScale="92500" lnSpcReduction="20000"/>
          </a:bodyPr>
          <a:lstStyle/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Забайкальский фонд капитального ремонта многоквартирных домов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Докладчик: Тихенко Е.В.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692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0" y="0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 – 33 МКД;</a:t>
            </a: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районы края – 25 МКД.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выполнено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93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вида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работ, в том числе:</a:t>
            </a:r>
          </a:p>
          <a:p>
            <a:pPr marL="109728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 теплоснабжение – 17;</a:t>
            </a:r>
          </a:p>
          <a:p>
            <a:pPr marL="109728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 холодное водоснабжение – 11;</a:t>
            </a:r>
          </a:p>
          <a:p>
            <a:pPr marL="109728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 горячее водоснабжение – 7;</a:t>
            </a:r>
          </a:p>
          <a:p>
            <a:pPr marL="109728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 водоотведение – 11;</a:t>
            </a:r>
          </a:p>
          <a:p>
            <a:pPr marL="109728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 электроснабжение – 14;</a:t>
            </a:r>
          </a:p>
          <a:p>
            <a:pPr marL="109728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 крыши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2016 году работы выполнены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58 МКД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(общий счет регоператора)</a:t>
            </a:r>
            <a:endParaRPr lang="ru-RU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0" y="0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период реализации программы капремонта в Забайкальском крае отремонтировано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многоквартирных домов, накапливающих средства на общем счете регионального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оператора.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Чите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работы выполнены в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МКД, в районах края – в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год – 20 МКД</a:t>
            </a:r>
          </a:p>
          <a:p>
            <a:pPr lvl="1" algn="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год – 58 МКД</a:t>
            </a:r>
          </a:p>
          <a:p>
            <a:pPr lvl="1" algn="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год – 58 МКД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Всего отремонтировано 136 МКД</a:t>
            </a:r>
            <a:endParaRPr lang="ru-RU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2015 год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Хилок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ул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Дзержинского, 19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7" y="1260847"/>
            <a:ext cx="4253565" cy="3190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3234" y="2403847"/>
            <a:ext cx="4253566" cy="3191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75856" y="162875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2679930"/>
            <a:ext cx="1462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941168"/>
            <a:ext cx="262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крыши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56" y="-27384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6434"/>
            <a:ext cx="4230331" cy="3172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 - </a:t>
            </a:r>
            <a:b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Яблоново, ул. Комсомольская, д. 9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66" y="2429928"/>
            <a:ext cx="4230331" cy="3172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76797" y="1563776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8861" y="2615532"/>
            <a:ext cx="1462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5268540"/>
            <a:ext cx="2804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фасада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4557"/>
          <a:stretch/>
        </p:blipFill>
        <p:spPr>
          <a:xfrm>
            <a:off x="492646" y="1268760"/>
            <a:ext cx="4592473" cy="2883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Чита,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Амурская, 82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6606" y="4937841"/>
            <a:ext cx="33106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системы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электроснабжения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r="3862"/>
          <a:stretch/>
        </p:blipFill>
        <p:spPr>
          <a:xfrm>
            <a:off x="3646240" y="2335139"/>
            <a:ext cx="5040560" cy="3144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6606" y="3440349"/>
            <a:ext cx="766609" cy="605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9815" y="4788045"/>
            <a:ext cx="170093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0" y="1177368"/>
            <a:ext cx="4109050" cy="3081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Чита,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lang="ru-RU" sz="28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Балябина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17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6606" y="4937841"/>
            <a:ext cx="30676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систем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теплоснабжения,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ГВС, ХВС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6606" y="3440349"/>
            <a:ext cx="766609" cy="605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4" y="2689877"/>
            <a:ext cx="4783340" cy="3202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5185822"/>
            <a:ext cx="170093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607088"/>
              </p:ext>
            </p:extLst>
          </p:nvPr>
        </p:nvGraphicFramePr>
        <p:xfrm>
          <a:off x="457200" y="1052736"/>
          <a:ext cx="8229600" cy="495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Содержимое 9" descr="Сайт витрина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95536" y="476672"/>
            <a:ext cx="8542127" cy="53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держимое 8" descr="сайт капремонт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67544" y="476672"/>
            <a:ext cx="8414675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Содержимое 9" descr="КР3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11560" y="332656"/>
            <a:ext cx="8208912" cy="5710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34938"/>
            <a:ext cx="19891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4597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Сведения о количестве домов, включенных в ДПКР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5268913"/>
            <a:ext cx="45450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238" y="5480050"/>
            <a:ext cx="454501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470525"/>
            <a:ext cx="45450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650" y="2263775"/>
          <a:ext cx="7888316" cy="3752915"/>
        </p:xfrm>
        <a:graphic>
          <a:graphicData uri="http://schemas.openxmlformats.org/drawingml/2006/table">
            <a:tbl>
              <a:tblPr/>
              <a:tblGrid>
                <a:gridCol w="6633620"/>
                <a:gridCol w="1254696"/>
              </a:tblGrid>
              <a:tr h="470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Дома, включенные в Региональную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программу капитального ремонта общего имущества в МКД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Дома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выбравшие способ формирования фонда капитального ремонта на счете регионального оператора (котловом счете)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3 583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Дома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выбравшие способ формирования фонда капитального ремонта на специальных счетах УК, ТСЖ, ЖПК.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Дома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выбравшие способ формирования фонда капитального ремонта на специальных счетах, открытых на имя регионального оператора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9093696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itchFamily="34" charset="0"/>
                <a:cs typeface="Arial" pitchFamily="34" charset="0"/>
              </a:rPr>
              <a:t>Спасибо за внимание!</a:t>
            </a:r>
            <a:r>
              <a:rPr lang="ru-RU" sz="6000" dirty="0"/>
              <a:t/>
            </a:r>
            <a:br>
              <a:rPr lang="ru-RU" sz="6000" dirty="0"/>
            </a:br>
            <a:endParaRPr lang="ru-RU" sz="5400" dirty="0"/>
          </a:p>
        </p:txBody>
      </p:sp>
      <p:pic>
        <p:nvPicPr>
          <p:cNvPr id="5130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20608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36296" y="2060848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fondkr75.ru</a:t>
            </a:r>
          </a:p>
        </p:txBody>
      </p:sp>
    </p:spTree>
    <p:extLst>
      <p:ext uri="{BB962C8B-B14F-4D97-AF65-F5344CB8AC3E}">
        <p14:creationId xmlns:p14="http://schemas.microsoft.com/office/powerpoint/2010/main" val="38008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Способы накопления взносов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34938"/>
            <a:ext cx="19891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Сведения о собираемости взносов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5268913"/>
            <a:ext cx="45450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238" y="5480050"/>
            <a:ext cx="454501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470525"/>
            <a:ext cx="45450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26434"/>
            <a:ext cx="8643998" cy="4931524"/>
          </a:xfrm>
        </p:spPr>
        <p:txBody>
          <a:bodyPr numCol="2">
            <a:no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Калганский - 76,03%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Кыринский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- 74,56%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Шелопугинский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- 61,39%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Тунгокоченский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- 60,98%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Нерчинский - 59,74%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Красночикойский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- 58,44%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Ононский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- 50,23%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Сретенский - 49,26%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Карымский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- 46,60%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Хилокский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- 45,79%</a:t>
            </a: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г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Чита -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44,62%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Балейский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- 43,33%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13.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П.-Забайкальский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- 41,65%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14.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Приаргунский - 41,32%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15.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Улетовский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- 38,68%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16.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Шилкинский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- 36,24%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17.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Чернышевский - 35,01%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18.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Читинский - 34,43%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Оловяннинский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- 34,21%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Могочинский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- 29,99%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21.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Агинский - 28,94%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22.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Борзинский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- 28,54%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23.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Могойтуйский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- 27,94%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24.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Каларский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- 26,22%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25.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Забайкальский - 17,41%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26.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Дульдургинский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- 13,38%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27.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Газ.-Заводский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- 4,75%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28. р-н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Краснокаменский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- 0,00%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Рейтинг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МР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 сборам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7463"/>
            <a:ext cx="19891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5268913"/>
            <a:ext cx="45450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238" y="5480050"/>
            <a:ext cx="454501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470525"/>
            <a:ext cx="45450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 anchor="ctr">
            <a:normAutofit fontScale="25000" lnSpcReduction="20000"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Способы оплаты взносов на капитальный ремонт</a:t>
            </a:r>
          </a:p>
          <a:p>
            <a:pPr marL="914400" indent="-91440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Без комиссии:</a:t>
            </a:r>
          </a:p>
          <a:p>
            <a:pPr marL="1143000" indent="-114300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1. В любом отделении Сбербанка России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 через оператора, устройство самообслуживания или с использованием сервисов«Сбербанк </a:t>
            </a:r>
            <a:r>
              <a:rPr lang="ru-RU" sz="6400" dirty="0" err="1" smtClean="0"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» и «</a:t>
            </a:r>
            <a:r>
              <a:rPr lang="ru-RU" sz="6400" dirty="0" err="1" smtClean="0">
                <a:latin typeface="Arial" pitchFamily="34" charset="0"/>
                <a:cs typeface="Arial" pitchFamily="34" charset="0"/>
              </a:rPr>
              <a:t>Автоплатеж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marL="914400" indent="-91440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2. В кассе Забайкальского фонда капитального ремонта многоквартирных домов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 по адресу: г. Чита, ул. Забайкальского Рабочего, д. 94 (</a:t>
            </a:r>
            <a:r>
              <a:rPr lang="ru-RU" sz="6400" dirty="0" err="1" smtClean="0">
                <a:latin typeface="Arial" pitchFamily="34" charset="0"/>
                <a:cs typeface="Arial" pitchFamily="34" charset="0"/>
              </a:rPr>
              <a:t>каб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 104).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комиссией:</a:t>
            </a:r>
            <a:endParaRPr lang="ru-RU" sz="4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1. В кассах Почты России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с комиссией 3%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, но не менее 25 рублей (только общий счет регионального оператора - 40604810374000000386).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2. В кассах ООО «МКС»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 (бывшие кассы ОАО «</a:t>
            </a:r>
            <a:r>
              <a:rPr lang="ru-RU" sz="6400" dirty="0" err="1" smtClean="0">
                <a:latin typeface="Arial" pitchFamily="34" charset="0"/>
                <a:cs typeface="Arial" pitchFamily="34" charset="0"/>
              </a:rPr>
              <a:t>Читаэнергосбыт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») </a:t>
            </a: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с комиссией 2%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 без минимального порога.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3. В расчетно-кассовых центрах ООО «</a:t>
            </a:r>
            <a:r>
              <a:rPr lang="ru-RU" sz="6400" b="1" dirty="0" err="1" smtClean="0">
                <a:latin typeface="Arial" pitchFamily="34" charset="0"/>
                <a:cs typeface="Arial" pitchFamily="34" charset="0"/>
              </a:rPr>
              <a:t>Телекомсервис</a:t>
            </a: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(комиссия 2,5%)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 в г. Чита.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4. Через устройства самообслуживания ООО «Толедо» - комиссия 2,5%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5. С помощью сервиса </a:t>
            </a:r>
            <a:r>
              <a:rPr lang="ru-RU" sz="6400" b="1" dirty="0" err="1" smtClean="0">
                <a:latin typeface="Arial" pitchFamily="34" charset="0"/>
                <a:cs typeface="Arial" pitchFamily="34" charset="0"/>
              </a:rPr>
              <a:t>интернет-платежей</a:t>
            </a: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 «ВсеПлатежи».</a:t>
            </a:r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6. В любом офисе «Азиатско-Тихоокеанского Банка».</a:t>
            </a:r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7463"/>
            <a:ext cx="19891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5268913"/>
            <a:ext cx="45450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238" y="5480050"/>
            <a:ext cx="454501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470525"/>
            <a:ext cx="45450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 anchor="ctr">
            <a:normAutofit fontScale="25000" lnSpcReduction="20000"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Последствия неуплаты взносов</a:t>
            </a:r>
            <a:endParaRPr lang="ru-RU" sz="8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ru-RU" sz="6400" b="1" i="1" dirty="0" smtClean="0">
                <a:latin typeface="Arial" pitchFamily="34" charset="0"/>
                <a:cs typeface="Arial" pitchFamily="34" charset="0"/>
              </a:rPr>
              <a:t>Начисление пени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 Пени начисляются с 31-го дня, следующего за днем наступления установленного срока оплаты, в размере 1/300 ставки рефинансирования Центробанка.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ru-RU" sz="6400" b="1" i="1" dirty="0" smtClean="0">
                <a:latin typeface="Arial" pitchFamily="34" charset="0"/>
                <a:cs typeface="Arial" pitchFamily="34" charset="0"/>
              </a:rPr>
              <a:t>Взыскание задолженности в судебном порядке, арест счетов судебными приставами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ru-RU" sz="6400" b="1" i="1" dirty="0" smtClean="0">
                <a:latin typeface="Arial" pitchFamily="34" charset="0"/>
                <a:cs typeface="Arial" pitchFamily="34" charset="0"/>
              </a:rPr>
              <a:t>Перевод домов со </a:t>
            </a:r>
            <a:r>
              <a:rPr lang="ru-RU" sz="6400" b="1" i="1" dirty="0" err="1" smtClean="0">
                <a:latin typeface="Arial" pitchFamily="34" charset="0"/>
                <a:cs typeface="Arial" pitchFamily="34" charset="0"/>
              </a:rPr>
              <a:t>спецсчетов</a:t>
            </a:r>
            <a:r>
              <a:rPr lang="ru-RU" sz="6400" b="1" i="1" dirty="0" smtClean="0">
                <a:latin typeface="Arial" pitchFamily="34" charset="0"/>
                <a:cs typeface="Arial" pitchFamily="34" charset="0"/>
              </a:rPr>
              <a:t> на «котел»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 Многоквартирные дома, в которых фонды капитального ремонта формируются на специальных счетах, будут переведены на общий счет регионального оператора в случае оплаты собственниками менее 50% от начисленных взносов.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 - </a:t>
            </a:r>
            <a:r>
              <a:rPr lang="ru-RU" sz="6400" b="1" i="1" dirty="0" smtClean="0">
                <a:latin typeface="Arial" pitchFamily="34" charset="0"/>
                <a:cs typeface="Arial" pitchFamily="34" charset="0"/>
              </a:rPr>
              <a:t>Приостановление выплаты компенсации льготным категориям граждан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 В случае наличия задолженности и неуплаты платежей за жилое помещение и (или) коммунальные услуги в течение 6 месяцев подряд выплата компенсации приостанавливается.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ru-RU" sz="6400" b="1" i="1" dirty="0" smtClean="0">
                <a:latin typeface="Arial" pitchFamily="34" charset="0"/>
                <a:cs typeface="Arial" pitchFamily="34" charset="0"/>
              </a:rPr>
              <a:t>Проблемы с продажей квартиры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 В настоящее время при заключении договоров купли-продажи помещений в многоквартирных домах покупатели требуют от прежних собственников предоставить справку об отсутствии задолженности по взносам на капитальный ремонт. Согласно жилищному законодательству обязанность по уплате взносов на капремонт, в том числе неисполненная, при смене собственников помещения в многоквартирном доме переходит к его новому владельцу.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дебиторской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задолженностью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8" y="5479658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2" y="5470862"/>
            <a:ext cx="4545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2907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0926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7463"/>
            <a:ext cx="19891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678661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МКД со сборами порядка 90%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5268913"/>
            <a:ext cx="45450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C:\Users\sterlikovdi\Desktop\презентация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238" y="5480050"/>
            <a:ext cx="454501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2" descr="C:\Users\sterlikovdi\Desktop\презентация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470525"/>
            <a:ext cx="45450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г. Чита, ул. Матвеева, 21;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г. Балей, ул. Советская, 52;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г. Нерчинск, ул. Строителей, 2;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г. Хилок, ул. Орджоникидзе, 3;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г. Хилок, ул. Калинина, 49;</a:t>
            </a:r>
          </a:p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пгт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Кокуй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ул. Набережная, 7.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715</Words>
  <Application>Microsoft Office PowerPoint</Application>
  <PresentationFormat>Экран (4:3)</PresentationFormat>
  <Paragraphs>119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Итоги ремонтной кампании 2016 года. Основные показатели работы регоператора</vt:lpstr>
      <vt:lpstr>Сведения о количестве домов, включенных в ДПКР</vt:lpstr>
      <vt:lpstr>Способы накопления взносов</vt:lpstr>
      <vt:lpstr>Сведения о собираемости взносов</vt:lpstr>
      <vt:lpstr>Рейтинг МР по сборам</vt:lpstr>
      <vt:lpstr>Презентация PowerPoint</vt:lpstr>
      <vt:lpstr>Презентация PowerPoint</vt:lpstr>
      <vt:lpstr>Работа с дебиторской задолженностью</vt:lpstr>
      <vt:lpstr>     МКД со сборами порядка 90%</vt:lpstr>
      <vt:lpstr>В 2016 году работы выполнены в 58 МКД (общий счет регоператора)</vt:lpstr>
      <vt:lpstr>Всего отремонтировано 136 МКД</vt:lpstr>
      <vt:lpstr>2015 год - г. Хилок, ул. Дзержинского, 19</vt:lpstr>
      <vt:lpstr>2015 год -  пгт. Яблоново, ул. Комсомольская, д. 9 </vt:lpstr>
      <vt:lpstr>2016 год - г. Чита, ул. Амурская, 82</vt:lpstr>
      <vt:lpstr>2016 год - г. Чита, ул. Балябина, 17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</dc:title>
  <dc:creator>Даниил И.. Стерликов</dc:creator>
  <cp:lastModifiedBy>Пользователь</cp:lastModifiedBy>
  <cp:revision>111</cp:revision>
  <cp:lastPrinted>2017-04-28T02:45:30Z</cp:lastPrinted>
  <dcterms:created xsi:type="dcterms:W3CDTF">2015-05-06T05:03:09Z</dcterms:created>
  <dcterms:modified xsi:type="dcterms:W3CDTF">2017-04-28T02:58:01Z</dcterms:modified>
</cp:coreProperties>
</file>